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70" r:id="rId13"/>
    <p:sldId id="271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3556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2469952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Introdução às Criptomoedas</a:t>
            </a:r>
            <a:endParaRPr lang="en-US" sz="6707" dirty="0"/>
          </a:p>
        </p:txBody>
      </p:sp>
      <p:sp>
        <p:nvSpPr>
          <p:cNvPr id="6" name="Text 3"/>
          <p:cNvSpPr/>
          <p:nvPr/>
        </p:nvSpPr>
        <p:spPr>
          <a:xfrm>
            <a:off x="6350437" y="4969550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Transações financeiras descentralizadas, seguras e transparentes. Moedas digitais que operam em uma rede blockchain.</a:t>
            </a:r>
            <a:endParaRPr lang="en-US" sz="1944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94417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4421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78298" y="831890"/>
            <a:ext cx="9331404" cy="14656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70"/>
              </a:lnSpc>
              <a:buNone/>
            </a:pPr>
            <a:r>
              <a:rPr lang="en-US" sz="4616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Gráfico 5: Tendências de Crescimento</a:t>
            </a:r>
            <a:endParaRPr lang="en-US" sz="4616" dirty="0"/>
          </a:p>
        </p:txBody>
      </p:sp>
      <p:sp>
        <p:nvSpPr>
          <p:cNvPr id="6" name="Text 3"/>
          <p:cNvSpPr/>
          <p:nvPr/>
        </p:nvSpPr>
        <p:spPr>
          <a:xfrm>
            <a:off x="4478298" y="2649260"/>
            <a:ext cx="9331404" cy="375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54"/>
              </a:lnSpc>
              <a:buNone/>
            </a:pPr>
            <a:r>
              <a:rPr lang="en-US" sz="184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Identificação das criptomoedas com potencial de valorização constante a longo prazo.</a:t>
            </a:r>
            <a:endParaRPr lang="en-US" sz="1847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8298" y="3288268"/>
            <a:ext cx="586264" cy="58626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478298" y="4108966"/>
            <a:ext cx="2931319" cy="3663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85"/>
              </a:lnSpc>
              <a:buNone/>
            </a:pPr>
            <a:r>
              <a:rPr lang="en-US" sz="230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Bitcoin</a:t>
            </a:r>
            <a:endParaRPr lang="en-US" sz="2308" dirty="0"/>
          </a:p>
        </p:txBody>
      </p:sp>
      <p:sp>
        <p:nvSpPr>
          <p:cNvPr id="9" name="Text 5"/>
          <p:cNvSpPr/>
          <p:nvPr/>
        </p:nvSpPr>
        <p:spPr>
          <a:xfrm>
            <a:off x="4478298" y="4615934"/>
            <a:ext cx="4489847" cy="375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54"/>
              </a:lnSpc>
              <a:buNone/>
            </a:pPr>
            <a:r>
              <a:rPr lang="en-US" sz="184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Maior potencial de crescimento</a:t>
            </a:r>
            <a:endParaRPr lang="en-US" sz="1847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9855" y="3288268"/>
            <a:ext cx="586264" cy="58626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319855" y="4108966"/>
            <a:ext cx="2931319" cy="3663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85"/>
              </a:lnSpc>
              <a:buNone/>
            </a:pPr>
            <a:r>
              <a:rPr lang="en-US" sz="230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Ethereum</a:t>
            </a:r>
            <a:endParaRPr lang="en-US" sz="2308" dirty="0"/>
          </a:p>
        </p:txBody>
      </p:sp>
      <p:sp>
        <p:nvSpPr>
          <p:cNvPr id="12" name="Text 7"/>
          <p:cNvSpPr/>
          <p:nvPr/>
        </p:nvSpPr>
        <p:spPr>
          <a:xfrm>
            <a:off x="9319855" y="4615934"/>
            <a:ext cx="4489847" cy="375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54"/>
              </a:lnSpc>
              <a:buNone/>
            </a:pPr>
            <a:r>
              <a:rPr lang="en-US" sz="184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Forte tendência de valorização</a:t>
            </a:r>
            <a:endParaRPr lang="en-US" sz="1847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8298" y="5694640"/>
            <a:ext cx="586264" cy="58626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4478298" y="6515338"/>
            <a:ext cx="2931319" cy="3663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85"/>
              </a:lnSpc>
              <a:buNone/>
            </a:pPr>
            <a:r>
              <a:rPr lang="en-US" sz="230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Solana</a:t>
            </a:r>
            <a:endParaRPr lang="en-US" sz="2308" dirty="0"/>
          </a:p>
        </p:txBody>
      </p:sp>
      <p:sp>
        <p:nvSpPr>
          <p:cNvPr id="15" name="Text 9"/>
          <p:cNvSpPr/>
          <p:nvPr/>
        </p:nvSpPr>
        <p:spPr>
          <a:xfrm>
            <a:off x="4478298" y="7022306"/>
            <a:ext cx="4489847" cy="375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54"/>
              </a:lnSpc>
              <a:buNone/>
            </a:pPr>
            <a:r>
              <a:rPr lang="en-US" sz="184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Crescimento acelerado recente</a:t>
            </a:r>
            <a:endParaRPr lang="en-US" sz="1847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9855" y="5694640"/>
            <a:ext cx="586264" cy="58626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9319855" y="6515338"/>
            <a:ext cx="2931319" cy="3663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85"/>
              </a:lnSpc>
              <a:buNone/>
            </a:pPr>
            <a:r>
              <a:rPr lang="en-US" sz="230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Cardano</a:t>
            </a:r>
            <a:endParaRPr lang="en-US" sz="2308" dirty="0"/>
          </a:p>
        </p:txBody>
      </p:sp>
      <p:sp>
        <p:nvSpPr>
          <p:cNvPr id="18" name="Text 11"/>
          <p:cNvSpPr/>
          <p:nvPr/>
        </p:nvSpPr>
        <p:spPr>
          <a:xfrm>
            <a:off x="9319855" y="7022306"/>
            <a:ext cx="4489847" cy="375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54"/>
              </a:lnSpc>
              <a:buNone/>
            </a:pPr>
            <a:r>
              <a:rPr lang="en-US" sz="184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Valorização constante a longo prazo</a:t>
            </a:r>
            <a:endParaRPr lang="en-US" sz="1847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720096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Conclusões e Recomendações</a:t>
            </a:r>
            <a:endParaRPr lang="en-US" sz="6707" dirty="0"/>
          </a:p>
        </p:txBody>
      </p:sp>
      <p:sp>
        <p:nvSpPr>
          <p:cNvPr id="6" name="Text 3"/>
          <p:cNvSpPr/>
          <p:nvPr/>
        </p:nvSpPr>
        <p:spPr>
          <a:xfrm>
            <a:off x="864037" y="4219694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 base nos dados analisados, apresentamos nossas principais conclusões e recomendações para investidores. Enfatizamos a importância de estar atento à volatilidade e de diversificar o portfólio para mitigar riscos.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1382316" y="6077545"/>
            <a:ext cx="2159556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endParaRPr lang="en-US" sz="243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505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28648" y="661749"/>
            <a:ext cx="6016109" cy="7519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921"/>
              </a:lnSpc>
              <a:buNone/>
            </a:pPr>
            <a:r>
              <a:rPr lang="en-US" sz="473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Próximos Passos</a:t>
            </a:r>
            <a:endParaRPr lang="en-US" sz="4737" dirty="0"/>
          </a:p>
        </p:txBody>
      </p:sp>
      <p:sp>
        <p:nvSpPr>
          <p:cNvPr id="6" name="Shape 3"/>
          <p:cNvSpPr/>
          <p:nvPr/>
        </p:nvSpPr>
        <p:spPr>
          <a:xfrm>
            <a:off x="6665476" y="1774627"/>
            <a:ext cx="48101" cy="5795129"/>
          </a:xfrm>
          <a:prstGeom prst="roundRect">
            <a:avLst>
              <a:gd name="adj" fmla="val 225135"/>
            </a:avLst>
          </a:prstGeom>
          <a:solidFill>
            <a:srgbClr val="C7C7D0"/>
          </a:solidFill>
          <a:ln/>
        </p:spPr>
      </p:sp>
      <p:sp>
        <p:nvSpPr>
          <p:cNvPr id="7" name="Shape 4"/>
          <p:cNvSpPr/>
          <p:nvPr/>
        </p:nvSpPr>
        <p:spPr>
          <a:xfrm>
            <a:off x="6960215" y="2291834"/>
            <a:ext cx="842248" cy="48101"/>
          </a:xfrm>
          <a:prstGeom prst="roundRect">
            <a:avLst>
              <a:gd name="adj" fmla="val 225135"/>
            </a:avLst>
          </a:prstGeom>
          <a:solidFill>
            <a:srgbClr val="C7C7D0"/>
          </a:solidFill>
          <a:ln/>
        </p:spPr>
      </p:sp>
      <p:sp>
        <p:nvSpPr>
          <p:cNvPr id="8" name="Shape 5"/>
          <p:cNvSpPr/>
          <p:nvPr/>
        </p:nvSpPr>
        <p:spPr>
          <a:xfrm>
            <a:off x="6418838" y="2045256"/>
            <a:ext cx="541377" cy="541377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612195" y="2135386"/>
            <a:ext cx="154543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2"/>
              </a:lnSpc>
              <a:buNone/>
            </a:pPr>
            <a:r>
              <a:rPr lang="en-US" sz="284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842" dirty="0"/>
          </a:p>
        </p:txBody>
      </p:sp>
      <p:sp>
        <p:nvSpPr>
          <p:cNvPr id="10" name="Text 7"/>
          <p:cNvSpPr/>
          <p:nvPr/>
        </p:nvSpPr>
        <p:spPr>
          <a:xfrm>
            <a:off x="8013025" y="2015252"/>
            <a:ext cx="3007995" cy="3758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1"/>
              </a:lnSpc>
              <a:buNone/>
            </a:pPr>
            <a:r>
              <a:rPr lang="en-US" sz="2369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Análise Contínua</a:t>
            </a:r>
            <a:endParaRPr lang="en-US" sz="2369" dirty="0"/>
          </a:p>
        </p:txBody>
      </p:sp>
      <p:sp>
        <p:nvSpPr>
          <p:cNvPr id="11" name="Text 8"/>
          <p:cNvSpPr/>
          <p:nvPr/>
        </p:nvSpPr>
        <p:spPr>
          <a:xfrm>
            <a:off x="8013025" y="2535436"/>
            <a:ext cx="5775127" cy="769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2"/>
              </a:lnSpc>
              <a:buNone/>
            </a:pPr>
            <a:r>
              <a:rPr lang="en-US" sz="1895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Implementar uma análise contínua para acompanhar as tendências do mercado.</a:t>
            </a:r>
            <a:endParaRPr lang="en-US" sz="1895" dirty="0"/>
          </a:p>
        </p:txBody>
      </p:sp>
      <p:sp>
        <p:nvSpPr>
          <p:cNvPr id="12" name="Shape 9"/>
          <p:cNvSpPr/>
          <p:nvPr/>
        </p:nvSpPr>
        <p:spPr>
          <a:xfrm>
            <a:off x="6960215" y="4303752"/>
            <a:ext cx="842248" cy="48101"/>
          </a:xfrm>
          <a:prstGeom prst="roundRect">
            <a:avLst>
              <a:gd name="adj" fmla="val 225135"/>
            </a:avLst>
          </a:prstGeom>
          <a:solidFill>
            <a:srgbClr val="C7C7D0"/>
          </a:solidFill>
          <a:ln/>
        </p:spPr>
      </p:sp>
      <p:sp>
        <p:nvSpPr>
          <p:cNvPr id="13" name="Shape 10"/>
          <p:cNvSpPr/>
          <p:nvPr/>
        </p:nvSpPr>
        <p:spPr>
          <a:xfrm>
            <a:off x="6418838" y="4057174"/>
            <a:ext cx="541377" cy="541377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595408" y="4147304"/>
            <a:ext cx="188119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2"/>
              </a:lnSpc>
              <a:buNone/>
            </a:pPr>
            <a:r>
              <a:rPr lang="en-US" sz="284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842" dirty="0"/>
          </a:p>
        </p:txBody>
      </p:sp>
      <p:sp>
        <p:nvSpPr>
          <p:cNvPr id="15" name="Text 12"/>
          <p:cNvSpPr/>
          <p:nvPr/>
        </p:nvSpPr>
        <p:spPr>
          <a:xfrm>
            <a:off x="8013025" y="4027170"/>
            <a:ext cx="3007995" cy="3758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1"/>
              </a:lnSpc>
              <a:buNone/>
            </a:pPr>
            <a:r>
              <a:rPr lang="en-US" sz="2369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Técnicas Avançadas</a:t>
            </a:r>
            <a:endParaRPr lang="en-US" sz="2369" dirty="0"/>
          </a:p>
        </p:txBody>
      </p:sp>
      <p:sp>
        <p:nvSpPr>
          <p:cNvPr id="16" name="Text 13"/>
          <p:cNvSpPr/>
          <p:nvPr/>
        </p:nvSpPr>
        <p:spPr>
          <a:xfrm>
            <a:off x="8013025" y="4547354"/>
            <a:ext cx="5775127" cy="769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2"/>
              </a:lnSpc>
              <a:buNone/>
            </a:pPr>
            <a:r>
              <a:rPr lang="en-US" sz="1895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Utilizar técnicas avançadas de previsão para antecipar tendências futuras.</a:t>
            </a:r>
            <a:endParaRPr lang="en-US" sz="1895" dirty="0"/>
          </a:p>
        </p:txBody>
      </p:sp>
      <p:sp>
        <p:nvSpPr>
          <p:cNvPr id="17" name="Shape 14"/>
          <p:cNvSpPr/>
          <p:nvPr/>
        </p:nvSpPr>
        <p:spPr>
          <a:xfrm>
            <a:off x="6960215" y="6315670"/>
            <a:ext cx="842248" cy="48101"/>
          </a:xfrm>
          <a:prstGeom prst="roundRect">
            <a:avLst>
              <a:gd name="adj" fmla="val 225135"/>
            </a:avLst>
          </a:prstGeom>
          <a:solidFill>
            <a:srgbClr val="C7C7D0"/>
          </a:solidFill>
          <a:ln/>
        </p:spPr>
      </p:sp>
      <p:sp>
        <p:nvSpPr>
          <p:cNvPr id="18" name="Shape 15"/>
          <p:cNvSpPr/>
          <p:nvPr/>
        </p:nvSpPr>
        <p:spPr>
          <a:xfrm>
            <a:off x="6418838" y="6069092"/>
            <a:ext cx="541377" cy="541377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593145" y="6159222"/>
            <a:ext cx="192762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2"/>
              </a:lnSpc>
              <a:buNone/>
            </a:pPr>
            <a:r>
              <a:rPr lang="en-US" sz="284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842" dirty="0"/>
          </a:p>
        </p:txBody>
      </p:sp>
      <p:sp>
        <p:nvSpPr>
          <p:cNvPr id="20" name="Text 17"/>
          <p:cNvSpPr/>
          <p:nvPr/>
        </p:nvSpPr>
        <p:spPr>
          <a:xfrm>
            <a:off x="8013025" y="6039088"/>
            <a:ext cx="3007995" cy="3758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1"/>
              </a:lnSpc>
              <a:buNone/>
            </a:pPr>
            <a:r>
              <a:rPr lang="en-US" sz="2369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Aprimorar Estratégias</a:t>
            </a:r>
            <a:endParaRPr lang="en-US" sz="2369" dirty="0"/>
          </a:p>
        </p:txBody>
      </p:sp>
      <p:sp>
        <p:nvSpPr>
          <p:cNvPr id="21" name="Text 18"/>
          <p:cNvSpPr/>
          <p:nvPr/>
        </p:nvSpPr>
        <p:spPr>
          <a:xfrm>
            <a:off x="8013025" y="6559272"/>
            <a:ext cx="5775127" cy="769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2"/>
              </a:lnSpc>
              <a:buNone/>
            </a:pPr>
            <a:r>
              <a:rPr lang="en-US" sz="1895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Continuar aprimorando nossas estratégias de investimento em criptomoedas.</a:t>
            </a:r>
            <a:endParaRPr lang="en-US" sz="1895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3965377"/>
            <a:ext cx="8284964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Agradecimentos e Perguntas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864037" y="5107186"/>
            <a:ext cx="6327815" cy="2243138"/>
          </a:xfrm>
          <a:prstGeom prst="roundRect">
            <a:avLst>
              <a:gd name="adj" fmla="val 4953"/>
            </a:avLst>
          </a:prstGeom>
          <a:solidFill>
            <a:srgbClr val="E1E1EA"/>
          </a:solidFill>
          <a:ln w="1524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26093" y="536924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Agradecimentos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1126093" y="5903119"/>
            <a:ext cx="5803702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Agradecemos pela atenção e estamos abertos a discussões sobre nossas descobertas e métodos de análise.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7438668" y="5107186"/>
            <a:ext cx="6327815" cy="2243138"/>
          </a:xfrm>
          <a:prstGeom prst="roundRect">
            <a:avLst>
              <a:gd name="adj" fmla="val 4953"/>
            </a:avLst>
          </a:prstGeom>
          <a:solidFill>
            <a:srgbClr val="E1E1EA"/>
          </a:solidFill>
          <a:ln w="15240">
            <a:solidFill>
              <a:srgbClr val="C7C7D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700724" y="536924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Perguntas</a:t>
            </a: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7700724" y="5903119"/>
            <a:ext cx="5803702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Estamos prontos para responder a quaisquer perguntas sobre nossos resultados e recomendações.</a:t>
            </a:r>
            <a:endParaRPr lang="en-US" sz="194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2377321"/>
            <a:ext cx="7415927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 Impacto das Criptomoedas na Economia</a:t>
            </a:r>
            <a:endParaRPr lang="en-US" sz="4860" dirty="0"/>
          </a:p>
        </p:txBody>
      </p:sp>
      <p:sp>
        <p:nvSpPr>
          <p:cNvPr id="6" name="Text 3"/>
          <p:cNvSpPr/>
          <p:nvPr/>
        </p:nvSpPr>
        <p:spPr>
          <a:xfrm>
            <a:off x="864037" y="5062180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Transformando a forma como lidamos com dinheiro e investimentos, porém com alta volatilidade.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029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3102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39126" y="614005"/>
            <a:ext cx="9409748" cy="13956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95"/>
              </a:lnSpc>
              <a:buNone/>
            </a:pPr>
            <a:r>
              <a:rPr lang="en-US" sz="4396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Nosso Desafio: Análise Exploratória Histórica</a:t>
            </a:r>
            <a:endParaRPr lang="en-US" sz="4396" dirty="0"/>
          </a:p>
        </p:txBody>
      </p:sp>
      <p:sp>
        <p:nvSpPr>
          <p:cNvPr id="6" name="Text 3"/>
          <p:cNvSpPr/>
          <p:nvPr/>
        </p:nvSpPr>
        <p:spPr>
          <a:xfrm>
            <a:off x="4439126" y="2344579"/>
            <a:ext cx="9409748" cy="7146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13"/>
              </a:lnSpc>
              <a:buNone/>
            </a:pPr>
            <a:r>
              <a:rPr lang="en-US" sz="1758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Entender tendências, identificar padrões e oferecer insights para investidores tomarem decisões informadas.</a:t>
            </a:r>
            <a:endParaRPr lang="en-US" sz="1758" dirty="0"/>
          </a:p>
        </p:txBody>
      </p:sp>
      <p:sp>
        <p:nvSpPr>
          <p:cNvPr id="7" name="Shape 4"/>
          <p:cNvSpPr/>
          <p:nvPr/>
        </p:nvSpPr>
        <p:spPr>
          <a:xfrm>
            <a:off x="4751784" y="3310414"/>
            <a:ext cx="44648" cy="4306610"/>
          </a:xfrm>
          <a:prstGeom prst="roundRect">
            <a:avLst>
              <a:gd name="adj" fmla="val 225075"/>
            </a:avLst>
          </a:prstGeom>
          <a:solidFill>
            <a:srgbClr val="C7C7D0"/>
          </a:solidFill>
          <a:ln/>
        </p:spPr>
      </p:sp>
      <p:sp>
        <p:nvSpPr>
          <p:cNvPr id="8" name="Shape 5"/>
          <p:cNvSpPr/>
          <p:nvPr/>
        </p:nvSpPr>
        <p:spPr>
          <a:xfrm>
            <a:off x="5025271" y="3790533"/>
            <a:ext cx="781526" cy="44648"/>
          </a:xfrm>
          <a:prstGeom prst="roundRect">
            <a:avLst>
              <a:gd name="adj" fmla="val 225075"/>
            </a:avLst>
          </a:prstGeom>
          <a:solidFill>
            <a:srgbClr val="C7C7D0"/>
          </a:solidFill>
          <a:ln/>
        </p:spPr>
      </p:sp>
      <p:sp>
        <p:nvSpPr>
          <p:cNvPr id="9" name="Shape 6"/>
          <p:cNvSpPr/>
          <p:nvPr/>
        </p:nvSpPr>
        <p:spPr>
          <a:xfrm>
            <a:off x="4522827" y="3561636"/>
            <a:ext cx="502444" cy="502444"/>
          </a:xfrm>
          <a:prstGeom prst="roundRect">
            <a:avLst>
              <a:gd name="adj" fmla="val 2000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702373" y="3645337"/>
            <a:ext cx="143351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38"/>
              </a:lnSpc>
              <a:buNone/>
            </a:pPr>
            <a:r>
              <a:rPr lang="en-US" sz="263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38" dirty="0"/>
          </a:p>
        </p:txBody>
      </p:sp>
      <p:sp>
        <p:nvSpPr>
          <p:cNvPr id="11" name="Text 8"/>
          <p:cNvSpPr/>
          <p:nvPr/>
        </p:nvSpPr>
        <p:spPr>
          <a:xfrm>
            <a:off x="6002179" y="3533656"/>
            <a:ext cx="2791420" cy="3489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47"/>
              </a:lnSpc>
              <a:buNone/>
            </a:pPr>
            <a:r>
              <a:rPr lang="en-US" sz="219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Tendências</a:t>
            </a:r>
            <a:endParaRPr lang="en-US" sz="2198" dirty="0"/>
          </a:p>
        </p:txBody>
      </p:sp>
      <p:sp>
        <p:nvSpPr>
          <p:cNvPr id="12" name="Text 9"/>
          <p:cNvSpPr/>
          <p:nvPr/>
        </p:nvSpPr>
        <p:spPr>
          <a:xfrm>
            <a:off x="6002179" y="4016573"/>
            <a:ext cx="7846695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13"/>
              </a:lnSpc>
              <a:buNone/>
            </a:pPr>
            <a:r>
              <a:rPr lang="en-US" sz="1758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Analisar a evolução histórica das criptomoedas</a:t>
            </a:r>
            <a:endParaRPr lang="en-US" sz="1758" dirty="0"/>
          </a:p>
        </p:txBody>
      </p:sp>
      <p:sp>
        <p:nvSpPr>
          <p:cNvPr id="13" name="Shape 10"/>
          <p:cNvSpPr/>
          <p:nvPr/>
        </p:nvSpPr>
        <p:spPr>
          <a:xfrm>
            <a:off x="5025271" y="5300484"/>
            <a:ext cx="781526" cy="44648"/>
          </a:xfrm>
          <a:prstGeom prst="roundRect">
            <a:avLst>
              <a:gd name="adj" fmla="val 225075"/>
            </a:avLst>
          </a:prstGeom>
          <a:solidFill>
            <a:srgbClr val="C7C7D0"/>
          </a:solidFill>
          <a:ln/>
        </p:spPr>
      </p:sp>
      <p:sp>
        <p:nvSpPr>
          <p:cNvPr id="14" name="Shape 11"/>
          <p:cNvSpPr/>
          <p:nvPr/>
        </p:nvSpPr>
        <p:spPr>
          <a:xfrm>
            <a:off x="4522827" y="5071586"/>
            <a:ext cx="502444" cy="502444"/>
          </a:xfrm>
          <a:prstGeom prst="roundRect">
            <a:avLst>
              <a:gd name="adj" fmla="val 2000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686776" y="5155287"/>
            <a:ext cx="174546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38"/>
              </a:lnSpc>
              <a:buNone/>
            </a:pPr>
            <a:r>
              <a:rPr lang="en-US" sz="263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38" dirty="0"/>
          </a:p>
        </p:txBody>
      </p:sp>
      <p:sp>
        <p:nvSpPr>
          <p:cNvPr id="16" name="Text 13"/>
          <p:cNvSpPr/>
          <p:nvPr/>
        </p:nvSpPr>
        <p:spPr>
          <a:xfrm>
            <a:off x="6002179" y="5043607"/>
            <a:ext cx="2791420" cy="3489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47"/>
              </a:lnSpc>
              <a:buNone/>
            </a:pPr>
            <a:r>
              <a:rPr lang="en-US" sz="219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Padrões</a:t>
            </a:r>
            <a:endParaRPr lang="en-US" sz="2198" dirty="0"/>
          </a:p>
        </p:txBody>
      </p:sp>
      <p:sp>
        <p:nvSpPr>
          <p:cNvPr id="17" name="Text 14"/>
          <p:cNvSpPr/>
          <p:nvPr/>
        </p:nvSpPr>
        <p:spPr>
          <a:xfrm>
            <a:off x="6002179" y="5526524"/>
            <a:ext cx="7846695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13"/>
              </a:lnSpc>
              <a:buNone/>
            </a:pPr>
            <a:r>
              <a:rPr lang="en-US" sz="1758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Identificar comportamentos recorrentes no mercado</a:t>
            </a:r>
            <a:endParaRPr lang="en-US" sz="1758" dirty="0"/>
          </a:p>
        </p:txBody>
      </p:sp>
      <p:sp>
        <p:nvSpPr>
          <p:cNvPr id="18" name="Shape 15"/>
          <p:cNvSpPr/>
          <p:nvPr/>
        </p:nvSpPr>
        <p:spPr>
          <a:xfrm>
            <a:off x="5025271" y="6810435"/>
            <a:ext cx="781526" cy="44648"/>
          </a:xfrm>
          <a:prstGeom prst="roundRect">
            <a:avLst>
              <a:gd name="adj" fmla="val 225075"/>
            </a:avLst>
          </a:prstGeom>
          <a:solidFill>
            <a:srgbClr val="C7C7D0"/>
          </a:solidFill>
          <a:ln/>
        </p:spPr>
      </p:sp>
      <p:sp>
        <p:nvSpPr>
          <p:cNvPr id="19" name="Shape 16"/>
          <p:cNvSpPr/>
          <p:nvPr/>
        </p:nvSpPr>
        <p:spPr>
          <a:xfrm>
            <a:off x="4522827" y="6581537"/>
            <a:ext cx="502444" cy="502444"/>
          </a:xfrm>
          <a:prstGeom prst="roundRect">
            <a:avLst>
              <a:gd name="adj" fmla="val 2000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4684633" y="6665238"/>
            <a:ext cx="178832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38"/>
              </a:lnSpc>
              <a:buNone/>
            </a:pPr>
            <a:r>
              <a:rPr lang="en-US" sz="263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38" dirty="0"/>
          </a:p>
        </p:txBody>
      </p:sp>
      <p:sp>
        <p:nvSpPr>
          <p:cNvPr id="21" name="Text 18"/>
          <p:cNvSpPr/>
          <p:nvPr/>
        </p:nvSpPr>
        <p:spPr>
          <a:xfrm>
            <a:off x="6002179" y="6553557"/>
            <a:ext cx="2791420" cy="3489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47"/>
              </a:lnSpc>
              <a:buNone/>
            </a:pPr>
            <a:r>
              <a:rPr lang="en-US" sz="219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Insights</a:t>
            </a:r>
            <a:endParaRPr lang="en-US" sz="2198" dirty="0"/>
          </a:p>
        </p:txBody>
      </p:sp>
      <p:sp>
        <p:nvSpPr>
          <p:cNvPr id="22" name="Text 19"/>
          <p:cNvSpPr/>
          <p:nvPr/>
        </p:nvSpPr>
        <p:spPr>
          <a:xfrm>
            <a:off x="6002179" y="7036475"/>
            <a:ext cx="7846695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13"/>
              </a:lnSpc>
              <a:buNone/>
            </a:pPr>
            <a:r>
              <a:rPr lang="en-US" sz="1758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Fornecer informações úteis para investidores</a:t>
            </a:r>
            <a:endParaRPr lang="en-US" sz="1758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2199918"/>
            <a:ext cx="8898493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Selecionando as Criptomoedas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465195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 criptomoedas selecionadas devido à sua relevância e popularidade no mercado.</a:t>
            </a:r>
            <a:endParaRPr lang="en-US" sz="1944" dirty="0"/>
          </a:p>
        </p:txBody>
      </p:sp>
      <p:sp>
        <p:nvSpPr>
          <p:cNvPr id="6" name="Text 4"/>
          <p:cNvSpPr/>
          <p:nvPr/>
        </p:nvSpPr>
        <p:spPr>
          <a:xfrm>
            <a:off x="864037" y="438471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Bitcoin</a:t>
            </a:r>
            <a:endParaRPr lang="en-US" sz="2430" dirty="0"/>
          </a:p>
        </p:txBody>
      </p:sp>
      <p:sp>
        <p:nvSpPr>
          <p:cNvPr id="7" name="Text 5"/>
          <p:cNvSpPr/>
          <p:nvPr/>
        </p:nvSpPr>
        <p:spPr>
          <a:xfrm>
            <a:off x="864037" y="5017294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Primeira e mais conhecida criptomoeda</a:t>
            </a:r>
            <a:endParaRPr lang="en-US" sz="1944" dirty="0"/>
          </a:p>
        </p:txBody>
      </p:sp>
      <p:sp>
        <p:nvSpPr>
          <p:cNvPr id="8" name="Text 6"/>
          <p:cNvSpPr/>
          <p:nvPr/>
        </p:nvSpPr>
        <p:spPr>
          <a:xfrm>
            <a:off x="5372695" y="4384715"/>
            <a:ext cx="3318272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Ethereum, BNB, Solana</a:t>
            </a:r>
            <a:endParaRPr lang="en-US" sz="2430" dirty="0"/>
          </a:p>
        </p:txBody>
      </p:sp>
      <p:sp>
        <p:nvSpPr>
          <p:cNvPr id="9" name="Text 7"/>
          <p:cNvSpPr/>
          <p:nvPr/>
        </p:nvSpPr>
        <p:spPr>
          <a:xfrm>
            <a:off x="5372695" y="5017294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Criptomoedas líderes em tecnologia e adoção</a:t>
            </a:r>
            <a:endParaRPr lang="en-US" sz="1944" dirty="0"/>
          </a:p>
        </p:txBody>
      </p:sp>
      <p:sp>
        <p:nvSpPr>
          <p:cNvPr id="10" name="Text 8"/>
          <p:cNvSpPr/>
          <p:nvPr/>
        </p:nvSpPr>
        <p:spPr>
          <a:xfrm>
            <a:off x="9881354" y="438471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Dogecoin, Tron, XRP</a:t>
            </a:r>
            <a:endParaRPr lang="en-US" sz="2430" dirty="0"/>
          </a:p>
        </p:txBody>
      </p:sp>
      <p:sp>
        <p:nvSpPr>
          <p:cNvPr id="11" name="Text 9"/>
          <p:cNvSpPr/>
          <p:nvPr/>
        </p:nvSpPr>
        <p:spPr>
          <a:xfrm>
            <a:off x="9881354" y="5017294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Criptomoedas com grande interesse do público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482447"/>
            <a:ext cx="6720959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Metodologia de Análise</a:t>
            </a:r>
            <a:endParaRPr lang="en-US" sz="4860" dirty="0"/>
          </a:p>
        </p:txBody>
      </p:sp>
      <p:sp>
        <p:nvSpPr>
          <p:cNvPr id="6" name="Text 3"/>
          <p:cNvSpPr/>
          <p:nvPr/>
        </p:nvSpPr>
        <p:spPr>
          <a:xfrm>
            <a:off x="864037" y="2624257"/>
            <a:ext cx="92447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Geração de gráficos para ilustrar a evolução histórica dos valores das criptomoedas.</a:t>
            </a:r>
            <a:endParaRPr lang="en-US" sz="1944" dirty="0"/>
          </a:p>
        </p:txBody>
      </p:sp>
      <p:sp>
        <p:nvSpPr>
          <p:cNvPr id="7" name="Shape 4"/>
          <p:cNvSpPr/>
          <p:nvPr/>
        </p:nvSpPr>
        <p:spPr>
          <a:xfrm>
            <a:off x="864037" y="3969663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1524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62395" y="4062174"/>
            <a:ext cx="158591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916" dirty="0"/>
          </a:p>
        </p:txBody>
      </p:sp>
      <p:sp>
        <p:nvSpPr>
          <p:cNvPr id="9" name="Text 6"/>
          <p:cNvSpPr/>
          <p:nvPr/>
        </p:nvSpPr>
        <p:spPr>
          <a:xfrm>
            <a:off x="1666280" y="3969663"/>
            <a:ext cx="3212663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Visualização de Dados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1666280" y="4503539"/>
            <a:ext cx="3696772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Apresentar os resultados de forma clara e intuitiva</a:t>
            </a:r>
            <a:endParaRPr lang="en-US" sz="1944" dirty="0"/>
          </a:p>
        </p:txBody>
      </p:sp>
      <p:sp>
        <p:nvSpPr>
          <p:cNvPr id="11" name="Shape 8"/>
          <p:cNvSpPr/>
          <p:nvPr/>
        </p:nvSpPr>
        <p:spPr>
          <a:xfrm>
            <a:off x="5609868" y="3969663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1524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791081" y="4062174"/>
            <a:ext cx="193000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916" dirty="0"/>
          </a:p>
        </p:txBody>
      </p:sp>
      <p:sp>
        <p:nvSpPr>
          <p:cNvPr id="13" name="Text 10"/>
          <p:cNvSpPr/>
          <p:nvPr/>
        </p:nvSpPr>
        <p:spPr>
          <a:xfrm>
            <a:off x="6412111" y="396966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Análise Exploratória</a:t>
            </a:r>
            <a:endParaRPr lang="en-US" sz="2430" dirty="0"/>
          </a:p>
        </p:txBody>
      </p:sp>
      <p:sp>
        <p:nvSpPr>
          <p:cNvPr id="14" name="Text 11"/>
          <p:cNvSpPr/>
          <p:nvPr/>
        </p:nvSpPr>
        <p:spPr>
          <a:xfrm>
            <a:off x="6412111" y="4503539"/>
            <a:ext cx="3696772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Entender tendências e padrões no mercado</a:t>
            </a:r>
            <a:endParaRPr lang="en-US" sz="1944" dirty="0"/>
          </a:p>
        </p:txBody>
      </p:sp>
      <p:sp>
        <p:nvSpPr>
          <p:cNvPr id="15" name="Shape 12"/>
          <p:cNvSpPr/>
          <p:nvPr/>
        </p:nvSpPr>
        <p:spPr>
          <a:xfrm>
            <a:off x="864037" y="5818108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15240">
            <a:solidFill>
              <a:srgbClr val="C7C7D0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1042868" y="5910620"/>
            <a:ext cx="19776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916" dirty="0"/>
          </a:p>
        </p:txBody>
      </p:sp>
      <p:sp>
        <p:nvSpPr>
          <p:cNvPr id="17" name="Text 14"/>
          <p:cNvSpPr/>
          <p:nvPr/>
        </p:nvSpPr>
        <p:spPr>
          <a:xfrm>
            <a:off x="1666280" y="581810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Insights Relevantes</a:t>
            </a:r>
            <a:endParaRPr lang="en-US" sz="2430" dirty="0"/>
          </a:p>
        </p:txBody>
      </p:sp>
      <p:sp>
        <p:nvSpPr>
          <p:cNvPr id="18" name="Text 15"/>
          <p:cNvSpPr/>
          <p:nvPr/>
        </p:nvSpPr>
        <p:spPr>
          <a:xfrm>
            <a:off x="1666280" y="6351984"/>
            <a:ext cx="84424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Fornecer informações úteis para investidores</a:t>
            </a:r>
            <a:endParaRPr lang="en-US" sz="194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2763083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Gráfico 1: Evolução Histórica do Bitcoin</a:t>
            </a:r>
            <a:endParaRPr lang="en-US" sz="4860" dirty="0"/>
          </a:p>
        </p:txBody>
      </p:sp>
      <p:sp>
        <p:nvSpPr>
          <p:cNvPr id="6" name="Text 3"/>
          <p:cNvSpPr/>
          <p:nvPr/>
        </p:nvSpPr>
        <p:spPr>
          <a:xfrm>
            <a:off x="864037" y="4676418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Trajetória do Bitcoin, com flutuações e momentos chave de valorização e desvalorização.</a:t>
            </a:r>
            <a:endParaRPr lang="en-US" sz="194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3826550"/>
            <a:ext cx="10832902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Gráfico 2: Comparativo de Volatilidade</a:t>
            </a:r>
            <a:endParaRPr lang="en-US" sz="4860" dirty="0"/>
          </a:p>
        </p:txBody>
      </p:sp>
      <p:sp>
        <p:nvSpPr>
          <p:cNvPr id="6" name="Text 3"/>
          <p:cNvSpPr/>
          <p:nvPr/>
        </p:nvSpPr>
        <p:spPr>
          <a:xfrm>
            <a:off x="864037" y="4968359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Comparação da volatilidade das 10 criptomoedas, destacando as mais instáveis e previsíveis.</a:t>
            </a:r>
            <a:endParaRPr lang="en-US" sz="1944" dirty="0"/>
          </a:p>
        </p:txBody>
      </p:sp>
      <p:sp>
        <p:nvSpPr>
          <p:cNvPr id="7" name="Shape 4"/>
          <p:cNvSpPr/>
          <p:nvPr/>
        </p:nvSpPr>
        <p:spPr>
          <a:xfrm>
            <a:off x="864037" y="5641062"/>
            <a:ext cx="4136231" cy="1848088"/>
          </a:xfrm>
          <a:prstGeom prst="roundRect">
            <a:avLst>
              <a:gd name="adj" fmla="val 6012"/>
            </a:avLst>
          </a:prstGeom>
          <a:solidFill>
            <a:srgbClr val="E1E1EA"/>
          </a:solidFill>
          <a:ln w="1524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126093" y="590311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Volatilidade Alta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1126093" y="6436995"/>
            <a:ext cx="361211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Criptomoedas com maior risco e imprevisibilidade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5247084" y="5641062"/>
            <a:ext cx="4136231" cy="1848088"/>
          </a:xfrm>
          <a:prstGeom prst="roundRect">
            <a:avLst>
              <a:gd name="adj" fmla="val 6012"/>
            </a:avLst>
          </a:prstGeom>
          <a:solidFill>
            <a:srgbClr val="E1E1EA"/>
          </a:solidFill>
          <a:ln w="1524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509141" y="5903119"/>
            <a:ext cx="321825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Volatilidade Moderada</a:t>
            </a:r>
            <a:endParaRPr lang="en-US" sz="2430" dirty="0"/>
          </a:p>
        </p:txBody>
      </p:sp>
      <p:sp>
        <p:nvSpPr>
          <p:cNvPr id="12" name="Text 9"/>
          <p:cNvSpPr/>
          <p:nvPr/>
        </p:nvSpPr>
        <p:spPr>
          <a:xfrm>
            <a:off x="5509141" y="6436995"/>
            <a:ext cx="361211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Criptomoedas com equilíbrio entre risco e previsibilidade</a:t>
            </a:r>
            <a:endParaRPr lang="en-US" sz="1944" dirty="0"/>
          </a:p>
        </p:txBody>
      </p:sp>
      <p:sp>
        <p:nvSpPr>
          <p:cNvPr id="13" name="Shape 10"/>
          <p:cNvSpPr/>
          <p:nvPr/>
        </p:nvSpPr>
        <p:spPr>
          <a:xfrm>
            <a:off x="9630132" y="5641062"/>
            <a:ext cx="4136231" cy="1848088"/>
          </a:xfrm>
          <a:prstGeom prst="roundRect">
            <a:avLst>
              <a:gd name="adj" fmla="val 6012"/>
            </a:avLst>
          </a:prstGeom>
          <a:solidFill>
            <a:srgbClr val="E1E1EA"/>
          </a:solidFill>
          <a:ln w="1524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892189" y="590311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Volatilidade Baixa</a:t>
            </a:r>
            <a:endParaRPr lang="en-US" sz="2430" dirty="0"/>
          </a:p>
        </p:txBody>
      </p:sp>
      <p:sp>
        <p:nvSpPr>
          <p:cNvPr id="15" name="Text 12"/>
          <p:cNvSpPr/>
          <p:nvPr/>
        </p:nvSpPr>
        <p:spPr>
          <a:xfrm>
            <a:off x="9892189" y="6436995"/>
            <a:ext cx="361211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Criptomoedas com maior estabilidade e previsibilidade</a:t>
            </a:r>
            <a:endParaRPr lang="en-US" sz="194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324612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846058" y="664726"/>
            <a:ext cx="11826835" cy="7554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948"/>
              </a:lnSpc>
              <a:buNone/>
            </a:pPr>
            <a:r>
              <a:rPr lang="en-US" sz="4759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Gráfico 3: Correlações entre Criptomoedas</a:t>
            </a:r>
            <a:endParaRPr lang="en-US" sz="4759" dirty="0"/>
          </a:p>
        </p:txBody>
      </p:sp>
      <p:sp>
        <p:nvSpPr>
          <p:cNvPr id="5" name="Text 3"/>
          <p:cNvSpPr/>
          <p:nvPr/>
        </p:nvSpPr>
        <p:spPr>
          <a:xfrm>
            <a:off x="846058" y="1903571"/>
            <a:ext cx="12938284" cy="3867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46"/>
              </a:lnSpc>
              <a:buNone/>
            </a:pPr>
            <a:r>
              <a:rPr lang="en-US" sz="190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Análise das relações entre os valores das diferentes criptomoedas.</a:t>
            </a:r>
            <a:endParaRPr lang="en-US" sz="1903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058" y="2562225"/>
            <a:ext cx="6287810" cy="388608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46058" y="6750368"/>
            <a:ext cx="3021687" cy="3776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74"/>
              </a:lnSpc>
              <a:buNone/>
            </a:pPr>
            <a:r>
              <a:rPr lang="en-US" sz="2379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Correlação Positiva</a:t>
            </a:r>
            <a:endParaRPr lang="en-US" sz="2379" dirty="0"/>
          </a:p>
        </p:txBody>
      </p:sp>
      <p:sp>
        <p:nvSpPr>
          <p:cNvPr id="8" name="Text 5"/>
          <p:cNvSpPr/>
          <p:nvPr/>
        </p:nvSpPr>
        <p:spPr>
          <a:xfrm>
            <a:off x="846058" y="7273052"/>
            <a:ext cx="6287810" cy="3867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46"/>
              </a:lnSpc>
              <a:buNone/>
            </a:pPr>
            <a:r>
              <a:rPr lang="en-US" sz="190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Criptomoedas com valores relacionados</a:t>
            </a:r>
            <a:endParaRPr lang="en-US" sz="1903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6413" y="2562225"/>
            <a:ext cx="6287929" cy="388620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96413" y="6750487"/>
            <a:ext cx="3021687" cy="3776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74"/>
              </a:lnSpc>
              <a:buNone/>
            </a:pPr>
            <a:r>
              <a:rPr lang="en-US" sz="2379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Correlação Negativa</a:t>
            </a:r>
            <a:endParaRPr lang="en-US" sz="2379" dirty="0"/>
          </a:p>
        </p:txBody>
      </p:sp>
      <p:sp>
        <p:nvSpPr>
          <p:cNvPr id="11" name="Text 7"/>
          <p:cNvSpPr/>
          <p:nvPr/>
        </p:nvSpPr>
        <p:spPr>
          <a:xfrm>
            <a:off x="7496413" y="7273171"/>
            <a:ext cx="6287929" cy="3867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46"/>
              </a:lnSpc>
              <a:buNone/>
            </a:pPr>
            <a:r>
              <a:rPr lang="en-US" sz="190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Criptomoedas com valores independentes</a:t>
            </a:r>
            <a:endParaRPr lang="en-US" sz="1903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378166" y="887611"/>
            <a:ext cx="9328071" cy="6432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66"/>
              </a:lnSpc>
              <a:buNone/>
            </a:pPr>
            <a:r>
              <a:rPr lang="en-US" sz="4053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Gráfico 4: Impacto de Eventos Mundiais</a:t>
            </a:r>
            <a:endParaRPr lang="en-US" sz="4053" dirty="0"/>
          </a:p>
        </p:txBody>
      </p:sp>
      <p:sp>
        <p:nvSpPr>
          <p:cNvPr id="6" name="Text 3"/>
          <p:cNvSpPr/>
          <p:nvPr/>
        </p:nvSpPr>
        <p:spPr>
          <a:xfrm>
            <a:off x="4378166" y="1839754"/>
            <a:ext cx="9531668" cy="3293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sz="162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Entender como eventos globais afetam os valores das criptomoedas.</a:t>
            </a:r>
            <a:endParaRPr lang="en-US" sz="1621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8166" y="2400657"/>
            <a:ext cx="1029414" cy="164711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716429" y="2606516"/>
            <a:ext cx="2573655" cy="3217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33"/>
              </a:lnSpc>
              <a:buNone/>
            </a:pPr>
            <a:r>
              <a:rPr lang="en-US" sz="202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Evento Global</a:t>
            </a:r>
            <a:endParaRPr lang="en-US" sz="2027" dirty="0"/>
          </a:p>
        </p:txBody>
      </p:sp>
      <p:sp>
        <p:nvSpPr>
          <p:cNvPr id="9" name="Text 5"/>
          <p:cNvSpPr/>
          <p:nvPr/>
        </p:nvSpPr>
        <p:spPr>
          <a:xfrm>
            <a:off x="5716429" y="3051691"/>
            <a:ext cx="8193405" cy="3293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4"/>
              </a:lnSpc>
              <a:buNone/>
            </a:pPr>
            <a:r>
              <a:rPr lang="en-US" sz="162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Notícias, regulações, crises econômicas</a:t>
            </a:r>
            <a:endParaRPr lang="en-US" sz="1621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8166" y="4047768"/>
            <a:ext cx="1029414" cy="164711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716429" y="4253627"/>
            <a:ext cx="2573655" cy="3217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33"/>
              </a:lnSpc>
              <a:buNone/>
            </a:pPr>
            <a:r>
              <a:rPr lang="en-US" sz="202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Impacto</a:t>
            </a:r>
            <a:endParaRPr lang="en-US" sz="2027" dirty="0"/>
          </a:p>
        </p:txBody>
      </p:sp>
      <p:sp>
        <p:nvSpPr>
          <p:cNvPr id="12" name="Text 7"/>
          <p:cNvSpPr/>
          <p:nvPr/>
        </p:nvSpPr>
        <p:spPr>
          <a:xfrm>
            <a:off x="5716429" y="4698802"/>
            <a:ext cx="8193405" cy="3293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4"/>
              </a:lnSpc>
              <a:buNone/>
            </a:pPr>
            <a:r>
              <a:rPr lang="en-US" sz="162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Flutuações nos valores das criptomoedas</a:t>
            </a:r>
            <a:endParaRPr lang="en-US" sz="1621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8166" y="5694878"/>
            <a:ext cx="1029414" cy="164711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5716429" y="5900738"/>
            <a:ext cx="2573655" cy="3217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33"/>
              </a:lnSpc>
              <a:buNone/>
            </a:pPr>
            <a:r>
              <a:rPr lang="en-US" sz="202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Análise</a:t>
            </a:r>
            <a:endParaRPr lang="en-US" sz="2027" dirty="0"/>
          </a:p>
        </p:txBody>
      </p:sp>
      <p:sp>
        <p:nvSpPr>
          <p:cNvPr id="15" name="Text 9"/>
          <p:cNvSpPr/>
          <p:nvPr/>
        </p:nvSpPr>
        <p:spPr>
          <a:xfrm>
            <a:off x="5716429" y="6345912"/>
            <a:ext cx="8193405" cy="3293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4"/>
              </a:lnSpc>
              <a:buNone/>
            </a:pPr>
            <a:r>
              <a:rPr lang="en-US" sz="162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Identificar padrões e tendências</a:t>
            </a:r>
            <a:endParaRPr lang="en-US" sz="162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462</Words>
  <Application>Microsoft Office PowerPoint</Application>
  <PresentationFormat>Personalizar</PresentationFormat>
  <Paragraphs>98</Paragraphs>
  <Slides>13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Calibri</vt:lpstr>
      <vt:lpstr>Raleway</vt:lpstr>
      <vt:lpstr>Roboto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Pedro Souza</cp:lastModifiedBy>
  <cp:revision>3</cp:revision>
  <dcterms:created xsi:type="dcterms:W3CDTF">2024-07-02T19:20:39Z</dcterms:created>
  <dcterms:modified xsi:type="dcterms:W3CDTF">2024-07-02T19:34:58Z</dcterms:modified>
</cp:coreProperties>
</file>